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5"/>
    <p:sldMasterId id="2147483680" r:id="rId6"/>
    <p:sldMasterId id="2147483681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Roboto Medium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E620E48-2994-4F39-B0CD-22D388D7E63F}">
  <a:tblStyle styleId="{FE620E48-2994-4F39-B0CD-22D388D7E6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533"/>
        <p:guide pos="397"/>
        <p:guide pos="3240" orient="horz"/>
        <p:guide orient="horz"/>
        <p:guide pos="51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font" Target="fonts/Roboto-regular.fntdata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Roboto-bold.fntdata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3.xml"/><Relationship Id="rId33" Type="http://schemas.openxmlformats.org/officeDocument/2006/relationships/font" Target="fonts/RobotoMedium-bold.fntdata"/><Relationship Id="rId10" Type="http://schemas.openxmlformats.org/officeDocument/2006/relationships/slide" Target="slides/slide2.xml"/><Relationship Id="rId32" Type="http://schemas.openxmlformats.org/officeDocument/2006/relationships/font" Target="fonts/RobotoMedium-regular.fntdata"/><Relationship Id="rId13" Type="http://schemas.openxmlformats.org/officeDocument/2006/relationships/slide" Target="slides/slide5.xml"/><Relationship Id="rId35" Type="http://schemas.openxmlformats.org/officeDocument/2006/relationships/font" Target="fonts/RobotoMedium-boldItalic.fntdata"/><Relationship Id="rId12" Type="http://schemas.openxmlformats.org/officeDocument/2006/relationships/slide" Target="slides/slide4.xml"/><Relationship Id="rId34" Type="http://schemas.openxmlformats.org/officeDocument/2006/relationships/font" Target="fonts/RobotoMedium-italic.fntdata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6480d325ee_0_2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6480d325e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6480d325ee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6480d325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6480d325ee_0_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6480d325e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6480d325ee_0_3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6480d325e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6480d325ee_0_4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6480d325e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6480d325ee_0_5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6480d325e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f98075b259_0_5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f98075b25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104438fcaf_0_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104438fca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0f7d84ce1d_0_38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0f7d84ce1d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41727d1ac5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41727d1a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98075b259_0_3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f98075b25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755fa6257b_0_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755fa6257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480d325ee_0_1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480d325e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6480d325ee_0_1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6480d325e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99" r="99" t="0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1">
  <p:cSld name="CUSTOM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2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2">
  <p:cSld name="CUSTOM_2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1">
  <p:cSld name="CUSTOM_4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 txBox="1"/>
          <p:nvPr>
            <p:ph idx="2" type="subTitle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2">
  <p:cSld name="CUSTOM_4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2" type="subTitle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лок текст + картинка" type="title">
  <p:cSld name="TITL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, фон градиент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этапы процесса">
  <p:cSld name="CUSTOM_5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писок в 2 колонки ">
  <p:cSld name="CUSTOM_8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{FE620E48-2994-4F39-B0CD-22D388D7E63F}</a:tableStyleId>
              </a:tblPr>
              <a:tblGrid>
                <a:gridCol w="3800400"/>
                <a:gridCol w="4410000"/>
              </a:tblGrid>
              <a:tr h="47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ru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b="1"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ru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b="1" sz="17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сылка на источник" type="twoColTx">
  <p:cSld name="TITLE_AND_TWO_COLUMN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елый слайд + заголовок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подтемой">
  <p:cSld name="MAIN_POI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аблица ">
  <p:cSld name="CUSTOM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{FE620E48-2994-4F39-B0CD-22D388D7E63F}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плашки + иллюстрация">
  <p:cSld name="SECTION_TITLE_AND_DESCRI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блока">
  <p:cSld name="CUSTOM_7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ажный тезис крупным шрифтом " type="secHead">
  <p:cSld name="SECTION_HEAD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/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2" name="Google Shape;12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1">
  <p:cSld name="CUSTOM_2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" name="Google Shape;129;p3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1"/>
          <p:cNvSpPr txBox="1"/>
          <p:nvPr>
            <p:ph idx="1" type="subTitle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подтемой">
  <p:cSld name="MAIN_POINT_3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аш макет 1">
  <p:cSld name="CUSTOM_5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2 1">
  <p:cSld name="CUSTOM_2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3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33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1 1">
  <p:cSld name="CUSTOM_4_2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9" name="Google Shape;139;p34"/>
          <p:cNvSpPr txBox="1"/>
          <p:nvPr>
            <p:ph idx="1" type="subTitle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" name="Google Shape;140;p3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34"/>
          <p:cNvSpPr txBox="1"/>
          <p:nvPr>
            <p:ph idx="2" type="subTitle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1150" lvl="1" marL="9144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ма вебинара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/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subTitle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2" type="subTitle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b="1"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3" type="subTitle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4" type="subTitle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 слайд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 себе">
  <p:cSld name="CUSTOM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subTitle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b="1" sz="16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2" type="subTitle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+описание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theme" Target="../theme/theme4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b="1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1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b="1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b="0" l="18598" r="18591" t="0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33125" y="1534950"/>
            <a:ext cx="75843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Анализ производительности десериализации данных XML в сравнении с MS SQL Server</a:t>
            </a:r>
            <a:endParaRPr b="1" sz="3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fmla="val 16667" name="adj"/>
            </a:avLst>
          </a:prstGeom>
          <a:solidFill>
            <a:srgbClr val="3F29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27375"/>
            <a:ext cx="24078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Название курса</a:t>
            </a:r>
            <a:endParaRPr sz="1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4"/>
          <p:cNvSpPr txBox="1"/>
          <p:nvPr>
            <p:ph type="title"/>
          </p:nvPr>
        </p:nvSpPr>
        <p:spPr>
          <a:xfrm>
            <a:off x="500550" y="330724"/>
            <a:ext cx="8520600" cy="6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Структура таблицы с данными xml</a:t>
            </a:r>
            <a:endParaRPr/>
          </a:p>
        </p:txBody>
      </p:sp>
      <p:sp>
        <p:nvSpPr>
          <p:cNvPr id="218" name="Google Shape;218;p44"/>
          <p:cNvSpPr txBox="1"/>
          <p:nvPr>
            <p:ph idx="1" type="body"/>
          </p:nvPr>
        </p:nvSpPr>
        <p:spPr>
          <a:xfrm>
            <a:off x="500550" y="1121825"/>
            <a:ext cx="8520600" cy="4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Тестовые таблицы с данными в MSSQL и в PostgreSQL практически идентичны.</a:t>
            </a:r>
            <a:endParaRPr/>
          </a:p>
        </p:txBody>
      </p:sp>
      <p:sp>
        <p:nvSpPr>
          <p:cNvPr id="219" name="Google Shape;219;p44"/>
          <p:cNvSpPr txBox="1"/>
          <p:nvPr/>
        </p:nvSpPr>
        <p:spPr>
          <a:xfrm>
            <a:off x="748575" y="1571850"/>
            <a:ext cx="3445500" cy="16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MSSQL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FF"/>
                </a:solidFill>
              </a:rPr>
              <a:t>create table </a:t>
            </a:r>
            <a:r>
              <a:rPr lang="ru"/>
              <a:t>dbo.file_cache </a:t>
            </a:r>
            <a:r>
              <a:rPr lang="ru">
                <a:solidFill>
                  <a:srgbClr val="666666"/>
                </a:solidFill>
              </a:rPr>
              <a:t>(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id </a:t>
            </a:r>
            <a:r>
              <a:rPr lang="ru">
                <a:solidFill>
                  <a:srgbClr val="0000FF"/>
                </a:solidFill>
              </a:rPr>
              <a:t>int </a:t>
            </a:r>
            <a:r>
              <a:rPr lang="ru">
                <a:solidFill>
                  <a:srgbClr val="666666"/>
                </a:solidFill>
              </a:rPr>
              <a:t>not null</a:t>
            </a:r>
            <a:r>
              <a:rPr lang="ru">
                <a:solidFill>
                  <a:srgbClr val="0000FF"/>
                </a:solidFill>
              </a:rPr>
              <a:t> primary key</a:t>
            </a:r>
            <a:r>
              <a:rPr lang="ru"/>
              <a:t>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file_nm </a:t>
            </a:r>
            <a:r>
              <a:rPr lang="ru">
                <a:solidFill>
                  <a:srgbClr val="0000FF"/>
                </a:solidFill>
              </a:rPr>
              <a:t>nvarchar</a:t>
            </a:r>
            <a:r>
              <a:rPr lang="ru"/>
              <a:t>(255) </a:t>
            </a:r>
            <a:r>
              <a:rPr lang="ru">
                <a:solidFill>
                  <a:srgbClr val="666666"/>
                </a:solidFill>
              </a:rPr>
              <a:t>not null</a:t>
            </a:r>
            <a:r>
              <a:rPr lang="ru"/>
              <a:t>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file_data </a:t>
            </a:r>
            <a:r>
              <a:rPr lang="ru">
                <a:solidFill>
                  <a:srgbClr val="0000FF"/>
                </a:solidFill>
              </a:rPr>
              <a:t>varbinary</a:t>
            </a:r>
            <a:r>
              <a:rPr lang="ru"/>
              <a:t>(</a:t>
            </a:r>
            <a:r>
              <a:rPr lang="ru">
                <a:solidFill>
                  <a:srgbClr val="0000FF"/>
                </a:solidFill>
              </a:rPr>
              <a:t>max</a:t>
            </a:r>
            <a:r>
              <a:rPr lang="ru"/>
              <a:t>) </a:t>
            </a:r>
            <a:r>
              <a:rPr lang="ru">
                <a:solidFill>
                  <a:srgbClr val="666666"/>
                </a:solidFill>
              </a:rPr>
              <a:t>not null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99999"/>
                </a:solidFill>
              </a:rPr>
              <a:t>)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20" name="Google Shape;220;p44"/>
          <p:cNvSpPr txBox="1"/>
          <p:nvPr/>
        </p:nvSpPr>
        <p:spPr>
          <a:xfrm>
            <a:off x="4880250" y="1571850"/>
            <a:ext cx="3445500" cy="16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Postgre</a:t>
            </a:r>
            <a:r>
              <a:rPr b="1" lang="ru" sz="1700">
                <a:solidFill>
                  <a:schemeClr val="dk1"/>
                </a:solidFill>
              </a:rPr>
              <a:t>SQL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FF"/>
                </a:solidFill>
              </a:rPr>
              <a:t>create table </a:t>
            </a:r>
            <a:r>
              <a:rPr lang="ru"/>
              <a:t>public</a:t>
            </a:r>
            <a:r>
              <a:rPr lang="ru"/>
              <a:t>.file_cache </a:t>
            </a:r>
            <a:r>
              <a:rPr lang="ru">
                <a:solidFill>
                  <a:srgbClr val="666666"/>
                </a:solidFill>
              </a:rPr>
              <a:t>(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id </a:t>
            </a:r>
            <a:r>
              <a:rPr lang="ru">
                <a:solidFill>
                  <a:srgbClr val="0000FF"/>
                </a:solidFill>
              </a:rPr>
              <a:t>int </a:t>
            </a:r>
            <a:r>
              <a:rPr lang="ru">
                <a:solidFill>
                  <a:srgbClr val="666666"/>
                </a:solidFill>
              </a:rPr>
              <a:t>not null</a:t>
            </a:r>
            <a:r>
              <a:rPr lang="ru">
                <a:solidFill>
                  <a:srgbClr val="0000FF"/>
                </a:solidFill>
              </a:rPr>
              <a:t> primary key</a:t>
            </a:r>
            <a:r>
              <a:rPr lang="ru"/>
              <a:t>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file_nm </a:t>
            </a:r>
            <a:r>
              <a:rPr lang="ru">
                <a:solidFill>
                  <a:srgbClr val="0000FF"/>
                </a:solidFill>
              </a:rPr>
              <a:t>text</a:t>
            </a:r>
            <a:r>
              <a:rPr lang="ru"/>
              <a:t> </a:t>
            </a:r>
            <a:r>
              <a:rPr lang="ru">
                <a:solidFill>
                  <a:srgbClr val="666666"/>
                </a:solidFill>
              </a:rPr>
              <a:t>not null</a:t>
            </a:r>
            <a:r>
              <a:rPr lang="ru"/>
              <a:t>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file_data </a:t>
            </a:r>
            <a:r>
              <a:rPr lang="ru">
                <a:solidFill>
                  <a:srgbClr val="0000FF"/>
                </a:solidFill>
              </a:rPr>
              <a:t>bytea</a:t>
            </a:r>
            <a:r>
              <a:rPr lang="ru"/>
              <a:t> </a:t>
            </a:r>
            <a:r>
              <a:rPr lang="ru">
                <a:solidFill>
                  <a:srgbClr val="666666"/>
                </a:solidFill>
              </a:rPr>
              <a:t>not null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99999"/>
                </a:solidFill>
              </a:rPr>
              <a:t>)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21" name="Google Shape;221;p44"/>
          <p:cNvSpPr txBox="1"/>
          <p:nvPr/>
        </p:nvSpPr>
        <p:spPr>
          <a:xfrm>
            <a:off x="152400" y="3306000"/>
            <a:ext cx="85206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Почему колонка </a:t>
            </a: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file_data </a:t>
            </a: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не сразу xml? По множеству причин: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xml может быть битый, тогда процедура регистрации записей упадёт в exception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текстовые данные могут поступить с разной кодировкой от разных источников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рано или поздно xml уступит данным в формате json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5"/>
          <p:cNvSpPr txBox="1"/>
          <p:nvPr>
            <p:ph type="title"/>
          </p:nvPr>
        </p:nvSpPr>
        <p:spPr>
          <a:xfrm>
            <a:off x="500550" y="330725"/>
            <a:ext cx="8520600" cy="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Особенности работы с xml в MS SQL</a:t>
            </a:r>
            <a:endParaRPr/>
          </a:p>
        </p:txBody>
      </p:sp>
      <p:sp>
        <p:nvSpPr>
          <p:cNvPr id="227" name="Google Shape;227;p45"/>
          <p:cNvSpPr txBox="1"/>
          <p:nvPr>
            <p:ph idx="1" type="body"/>
          </p:nvPr>
        </p:nvSpPr>
        <p:spPr>
          <a:xfrm>
            <a:off x="500550" y="1248750"/>
            <a:ext cx="3522300" cy="3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В MSSQL есть странная особенность работы с xml - сначала необходимо сконвертировать двоичные данные в формат xml и куда-нибудь их сбросить, и только после этого читать. Если же всё делать на лету, то время чтения увеличивается на порядки (буквально в десятки тысяч раз)! Зная эту особенность, получаем исходный код, показанный справа. Т.к. тестируем только чтение xml, а не запись данных в таблицу, обворачиваем запрос простым подсчётом количества полученных записей.</a:t>
            </a:r>
            <a:endParaRPr/>
          </a:p>
        </p:txBody>
      </p:sp>
      <p:sp>
        <p:nvSpPr>
          <p:cNvPr id="228" name="Google Shape;228;p45"/>
          <p:cNvSpPr txBox="1"/>
          <p:nvPr/>
        </p:nvSpPr>
        <p:spPr>
          <a:xfrm>
            <a:off x="4236700" y="1239400"/>
            <a:ext cx="4784400" cy="3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FF"/>
                </a:solidFill>
              </a:rPr>
              <a:t>declare</a:t>
            </a:r>
            <a:endParaRPr sz="11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  @xml </a:t>
            </a:r>
            <a:r>
              <a:rPr lang="ru" sz="1100">
                <a:solidFill>
                  <a:srgbClr val="0000FF"/>
                </a:solidFill>
              </a:rPr>
              <a:t>xml</a:t>
            </a:r>
            <a:r>
              <a:rPr lang="ru" sz="1100"/>
              <a:t>, @n </a:t>
            </a:r>
            <a:r>
              <a:rPr lang="ru" sz="1100">
                <a:solidFill>
                  <a:srgbClr val="0000FF"/>
                </a:solidFill>
              </a:rPr>
              <a:t>int</a:t>
            </a:r>
            <a:endParaRPr sz="11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-- предварительно загружаем и конвертируем данные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FF"/>
                </a:solidFill>
              </a:rPr>
              <a:t>select </a:t>
            </a:r>
            <a:r>
              <a:rPr lang="ru" sz="1100"/>
              <a:t>@xml = </a:t>
            </a:r>
            <a:r>
              <a:rPr lang="ru" sz="1100">
                <a:solidFill>
                  <a:srgbClr val="0000FF"/>
                </a:solidFill>
              </a:rPr>
              <a:t>cast</a:t>
            </a:r>
            <a:r>
              <a:rPr lang="ru" sz="1100"/>
              <a:t>(f.file_data </a:t>
            </a:r>
            <a:r>
              <a:rPr lang="ru" sz="1100">
                <a:solidFill>
                  <a:srgbClr val="0000FF"/>
                </a:solidFill>
              </a:rPr>
              <a:t>as xml</a:t>
            </a:r>
            <a:r>
              <a:rPr lang="ru" sz="1100"/>
              <a:t>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  </a:t>
            </a:r>
            <a:r>
              <a:rPr lang="ru" sz="1100">
                <a:solidFill>
                  <a:srgbClr val="0000FF"/>
                </a:solidFill>
              </a:rPr>
              <a:t>from </a:t>
            </a:r>
            <a:r>
              <a:rPr lang="ru" sz="1100"/>
              <a:t>dbo.file_cache f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  </a:t>
            </a:r>
            <a:r>
              <a:rPr lang="ru" sz="1100">
                <a:solidFill>
                  <a:srgbClr val="0000FF"/>
                </a:solidFill>
              </a:rPr>
              <a:t>where </a:t>
            </a:r>
            <a:r>
              <a:rPr lang="ru" sz="1100"/>
              <a:t>(f.id = @id)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-- читаем полученный xml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FF"/>
                </a:solidFill>
              </a:rPr>
              <a:t>select </a:t>
            </a:r>
            <a:r>
              <a:rPr lang="ru" sz="1100"/>
              <a:t>@n = </a:t>
            </a:r>
            <a:r>
              <a:rPr lang="ru" sz="1100">
                <a:solidFill>
                  <a:srgbClr val="0000FF"/>
                </a:solidFill>
              </a:rPr>
              <a:t>count</a:t>
            </a:r>
            <a:r>
              <a:rPr lang="ru" sz="1100"/>
              <a:t>(*) </a:t>
            </a:r>
            <a:r>
              <a:rPr lang="ru" sz="1100">
                <a:solidFill>
                  <a:srgbClr val="0000FF"/>
                </a:solidFill>
              </a:rPr>
              <a:t>from </a:t>
            </a:r>
            <a:r>
              <a:rPr lang="ru" sz="1100"/>
              <a:t>(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  </a:t>
            </a:r>
            <a:r>
              <a:rPr lang="ru" sz="1100">
                <a:solidFill>
                  <a:srgbClr val="0000FF"/>
                </a:solidFill>
              </a:rPr>
              <a:t>select</a:t>
            </a:r>
            <a:endParaRPr sz="11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      ProductGrp1  = p.</a:t>
            </a:r>
            <a:r>
              <a:rPr lang="ru" sz="1100">
                <a:solidFill>
                  <a:srgbClr val="0000FF"/>
                </a:solidFill>
              </a:rPr>
              <a:t>data.value</a:t>
            </a:r>
            <a:r>
              <a:rPr lang="ru" sz="1100"/>
              <a:t>('</a:t>
            </a:r>
            <a:r>
              <a:rPr lang="ru" sz="1100">
                <a:solidFill>
                  <a:srgbClr val="666666"/>
                </a:solidFill>
              </a:rPr>
              <a:t>@Группа</a:t>
            </a:r>
            <a:r>
              <a:rPr lang="ru" sz="1100"/>
              <a:t>', '</a:t>
            </a:r>
            <a:r>
              <a:rPr lang="ru" sz="1100">
                <a:solidFill>
                  <a:srgbClr val="666666"/>
                </a:solidFill>
              </a:rPr>
              <a:t>varchar(255)</a:t>
            </a:r>
            <a:r>
              <a:rPr lang="ru" sz="1100"/>
              <a:t>'),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      ProductGrp2  = p.</a:t>
            </a:r>
            <a:r>
              <a:rPr lang="ru" sz="1100">
                <a:solidFill>
                  <a:srgbClr val="0000FF"/>
                </a:solidFill>
              </a:rPr>
              <a:t>data.value</a:t>
            </a:r>
            <a:r>
              <a:rPr lang="ru" sz="1100"/>
              <a:t>('</a:t>
            </a:r>
            <a:r>
              <a:rPr lang="ru" sz="1100">
                <a:solidFill>
                  <a:srgbClr val="666666"/>
                </a:solidFill>
              </a:rPr>
              <a:t>@Подгруппа</a:t>
            </a:r>
            <a:r>
              <a:rPr lang="ru" sz="1100"/>
              <a:t>', '</a:t>
            </a:r>
            <a:r>
              <a:rPr lang="ru" sz="1100">
                <a:solidFill>
                  <a:srgbClr val="666666"/>
                </a:solidFill>
              </a:rPr>
              <a:t>varchar(255)</a:t>
            </a:r>
            <a:r>
              <a:rPr lang="ru" sz="1100"/>
              <a:t>'),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      ProductId    = p.</a:t>
            </a:r>
            <a:r>
              <a:rPr lang="ru" sz="1100">
                <a:solidFill>
                  <a:srgbClr val="0000FF"/>
                </a:solidFill>
              </a:rPr>
              <a:t>data.value</a:t>
            </a:r>
            <a:r>
              <a:rPr lang="ru" sz="1100"/>
              <a:t>('</a:t>
            </a:r>
            <a:r>
              <a:rPr lang="ru" sz="1100">
                <a:solidFill>
                  <a:srgbClr val="666666"/>
                </a:solidFill>
              </a:rPr>
              <a:t>@Код</a:t>
            </a:r>
            <a:r>
              <a:rPr lang="ru" sz="1100"/>
              <a:t>', '</a:t>
            </a:r>
            <a:r>
              <a:rPr lang="ru" sz="1100">
                <a:solidFill>
                  <a:srgbClr val="666666"/>
                </a:solidFill>
              </a:rPr>
              <a:t>varchar(255)</a:t>
            </a:r>
            <a:r>
              <a:rPr lang="ru" sz="1100"/>
              <a:t>'),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      ProductName  = p.</a:t>
            </a:r>
            <a:r>
              <a:rPr lang="ru" sz="1100">
                <a:solidFill>
                  <a:srgbClr val="0000FF"/>
                </a:solidFill>
              </a:rPr>
              <a:t>data.value</a:t>
            </a:r>
            <a:r>
              <a:rPr lang="ru" sz="1100"/>
              <a:t>('</a:t>
            </a:r>
            <a:r>
              <a:rPr lang="ru" sz="1100">
                <a:solidFill>
                  <a:srgbClr val="666666"/>
                </a:solidFill>
              </a:rPr>
              <a:t>@Наименование</a:t>
            </a:r>
            <a:r>
              <a:rPr lang="ru" sz="1100"/>
              <a:t>', '</a:t>
            </a:r>
            <a:r>
              <a:rPr lang="ru" sz="1100">
                <a:solidFill>
                  <a:srgbClr val="666666"/>
                </a:solidFill>
              </a:rPr>
              <a:t>varchar(255)</a:t>
            </a:r>
            <a:r>
              <a:rPr lang="ru" sz="1100"/>
              <a:t>'),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      UnitNameBase = p.</a:t>
            </a:r>
            <a:r>
              <a:rPr lang="ru" sz="1100">
                <a:solidFill>
                  <a:srgbClr val="0000FF"/>
                </a:solidFill>
              </a:rPr>
              <a:t>data.value</a:t>
            </a:r>
            <a:r>
              <a:rPr lang="ru" sz="1100"/>
              <a:t>('</a:t>
            </a:r>
            <a:r>
              <a:rPr lang="ru" sz="1100">
                <a:solidFill>
                  <a:srgbClr val="666666"/>
                </a:solidFill>
              </a:rPr>
              <a:t>@ЕдИзмБазовая</a:t>
            </a:r>
            <a:r>
              <a:rPr lang="ru" sz="1100"/>
              <a:t>', '</a:t>
            </a:r>
            <a:r>
              <a:rPr lang="ru" sz="1100">
                <a:solidFill>
                  <a:srgbClr val="666666"/>
                </a:solidFill>
              </a:rPr>
              <a:t>varchar(255)</a:t>
            </a:r>
            <a:r>
              <a:rPr lang="ru" sz="1100"/>
              <a:t>'),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      DrawingNo    = p.</a:t>
            </a:r>
            <a:r>
              <a:rPr lang="ru" sz="1100">
                <a:solidFill>
                  <a:srgbClr val="0000FF"/>
                </a:solidFill>
              </a:rPr>
              <a:t>data.value</a:t>
            </a:r>
            <a:r>
              <a:rPr lang="ru" sz="1100"/>
              <a:t>('</a:t>
            </a:r>
            <a:r>
              <a:rPr lang="ru" sz="1100">
                <a:solidFill>
                  <a:srgbClr val="666666"/>
                </a:solidFill>
              </a:rPr>
              <a:t>@Чертёж</a:t>
            </a:r>
            <a:r>
              <a:rPr lang="ru" sz="1100"/>
              <a:t>', '</a:t>
            </a:r>
            <a:r>
              <a:rPr lang="ru" sz="1100">
                <a:solidFill>
                  <a:srgbClr val="666666"/>
                </a:solidFill>
              </a:rPr>
              <a:t>varchar(255)</a:t>
            </a:r>
            <a:r>
              <a:rPr lang="ru" sz="1100"/>
              <a:t>')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    </a:t>
            </a:r>
            <a:r>
              <a:rPr lang="ru" sz="1100">
                <a:solidFill>
                  <a:srgbClr val="0000FF"/>
                </a:solidFill>
              </a:rPr>
              <a:t>from </a:t>
            </a:r>
            <a:r>
              <a:rPr lang="ru" sz="1100"/>
              <a:t>(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      </a:t>
            </a:r>
            <a:r>
              <a:rPr lang="ru" sz="1100">
                <a:solidFill>
                  <a:srgbClr val="0000FF"/>
                </a:solidFill>
              </a:rPr>
              <a:t>select </a:t>
            </a:r>
            <a:r>
              <a:rPr lang="ru" sz="1100"/>
              <a:t>file_data = @xml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    ) f </a:t>
            </a:r>
            <a:r>
              <a:rPr lang="ru" sz="1100">
                <a:solidFill>
                  <a:srgbClr val="666666"/>
                </a:solidFill>
              </a:rPr>
              <a:t>cross apply</a:t>
            </a:r>
            <a:r>
              <a:rPr lang="ru" sz="1100"/>
              <a:t> f.file_data.nodes('</a:t>
            </a:r>
            <a:r>
              <a:rPr lang="ru" sz="1100">
                <a:solidFill>
                  <a:srgbClr val="666666"/>
                </a:solidFill>
              </a:rPr>
              <a:t>/Сообщение/Номенклатура</a:t>
            </a:r>
            <a:r>
              <a:rPr lang="ru" sz="1100"/>
              <a:t>') p(</a:t>
            </a:r>
            <a:r>
              <a:rPr lang="ru" sz="1100">
                <a:solidFill>
                  <a:srgbClr val="0000FF"/>
                </a:solidFill>
              </a:rPr>
              <a:t>data</a:t>
            </a:r>
            <a:r>
              <a:rPr lang="ru" sz="1100"/>
              <a:t>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) s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/>
          <p:nvPr>
            <p:ph type="title"/>
          </p:nvPr>
        </p:nvSpPr>
        <p:spPr>
          <a:xfrm>
            <a:off x="500550" y="330725"/>
            <a:ext cx="8520600" cy="7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Результаты в MSSQL</a:t>
            </a:r>
            <a:endParaRPr/>
          </a:p>
        </p:txBody>
      </p:sp>
      <p:sp>
        <p:nvSpPr>
          <p:cNvPr id="234" name="Google Shape;234;p46"/>
          <p:cNvSpPr txBox="1"/>
          <p:nvPr>
            <p:ph idx="1" type="body"/>
          </p:nvPr>
        </p:nvSpPr>
        <p:spPr>
          <a:xfrm>
            <a:off x="500550" y="1105625"/>
            <a:ext cx="3597300" cy="37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Запрос, приведённый на предыдущем слайде, вернул данные за</a:t>
            </a:r>
            <a:r>
              <a:rPr lang="ru"/>
              <a:t> 0.140 сек! При этом мы сразу провалились на всю глубину дерева ('/Сообщение/Номенклатура'). Если читать данные последовательно - сначала '/Сообщение', а потом '/Номенклатура' то время чтения увеличится до 2.000 сек.</a:t>
            </a:r>
            <a:endParaRPr/>
          </a:p>
        </p:txBody>
      </p:sp>
      <p:sp>
        <p:nvSpPr>
          <p:cNvPr id="235" name="Google Shape;235;p46"/>
          <p:cNvSpPr txBox="1"/>
          <p:nvPr/>
        </p:nvSpPr>
        <p:spPr>
          <a:xfrm>
            <a:off x="4215325" y="1105625"/>
            <a:ext cx="45234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-- читаем полученный xml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FF"/>
                </a:solidFill>
              </a:rPr>
              <a:t>select </a:t>
            </a:r>
            <a:r>
              <a:rPr lang="ru" sz="1100"/>
              <a:t>@n = </a:t>
            </a:r>
            <a:r>
              <a:rPr lang="ru" sz="1100">
                <a:solidFill>
                  <a:srgbClr val="0000FF"/>
                </a:solidFill>
              </a:rPr>
              <a:t>count</a:t>
            </a:r>
            <a:r>
              <a:rPr lang="ru" sz="1100"/>
              <a:t>(*) </a:t>
            </a:r>
            <a:r>
              <a:rPr lang="ru" sz="1100">
                <a:solidFill>
                  <a:srgbClr val="0000FF"/>
                </a:solidFill>
              </a:rPr>
              <a:t>from </a:t>
            </a:r>
            <a:r>
              <a:rPr lang="ru" sz="1100"/>
              <a:t>(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  </a:t>
            </a:r>
            <a:r>
              <a:rPr lang="ru" sz="1100">
                <a:solidFill>
                  <a:srgbClr val="0000FF"/>
                </a:solidFill>
              </a:rPr>
              <a:t>select</a:t>
            </a:r>
            <a:endParaRPr sz="11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      ProductGrp1  = p.</a:t>
            </a:r>
            <a:r>
              <a:rPr lang="ru" sz="1100">
                <a:solidFill>
                  <a:srgbClr val="0000FF"/>
                </a:solidFill>
              </a:rPr>
              <a:t>data.value</a:t>
            </a:r>
            <a:r>
              <a:rPr lang="ru" sz="1100"/>
              <a:t>('</a:t>
            </a:r>
            <a:r>
              <a:rPr lang="ru" sz="1100">
                <a:solidFill>
                  <a:srgbClr val="666666"/>
                </a:solidFill>
              </a:rPr>
              <a:t>@Группа</a:t>
            </a:r>
            <a:r>
              <a:rPr lang="ru" sz="1100"/>
              <a:t>', '</a:t>
            </a:r>
            <a:r>
              <a:rPr lang="ru" sz="1100">
                <a:solidFill>
                  <a:srgbClr val="666666"/>
                </a:solidFill>
              </a:rPr>
              <a:t>varchar(255)</a:t>
            </a:r>
            <a:r>
              <a:rPr lang="ru" sz="1100"/>
              <a:t>'),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      ProductGrp2  = p.</a:t>
            </a:r>
            <a:r>
              <a:rPr lang="ru" sz="1100">
                <a:solidFill>
                  <a:srgbClr val="0000FF"/>
                </a:solidFill>
              </a:rPr>
              <a:t>data.value</a:t>
            </a:r>
            <a:r>
              <a:rPr lang="ru" sz="1100"/>
              <a:t>('</a:t>
            </a:r>
            <a:r>
              <a:rPr lang="ru" sz="1100">
                <a:solidFill>
                  <a:srgbClr val="666666"/>
                </a:solidFill>
              </a:rPr>
              <a:t>@Подгруппа</a:t>
            </a:r>
            <a:r>
              <a:rPr lang="ru" sz="1100"/>
              <a:t>', '</a:t>
            </a:r>
            <a:r>
              <a:rPr lang="ru" sz="1100">
                <a:solidFill>
                  <a:srgbClr val="666666"/>
                </a:solidFill>
              </a:rPr>
              <a:t>varchar(255)</a:t>
            </a:r>
            <a:r>
              <a:rPr lang="ru" sz="1100"/>
              <a:t>'),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      ProductId    = p.</a:t>
            </a:r>
            <a:r>
              <a:rPr lang="ru" sz="1100">
                <a:solidFill>
                  <a:srgbClr val="0000FF"/>
                </a:solidFill>
              </a:rPr>
              <a:t>data.value</a:t>
            </a:r>
            <a:r>
              <a:rPr lang="ru" sz="1100"/>
              <a:t>('</a:t>
            </a:r>
            <a:r>
              <a:rPr lang="ru" sz="1100">
                <a:solidFill>
                  <a:srgbClr val="666666"/>
                </a:solidFill>
              </a:rPr>
              <a:t>@Код</a:t>
            </a:r>
            <a:r>
              <a:rPr lang="ru" sz="1100"/>
              <a:t>', '</a:t>
            </a:r>
            <a:r>
              <a:rPr lang="ru" sz="1100">
                <a:solidFill>
                  <a:srgbClr val="666666"/>
                </a:solidFill>
              </a:rPr>
              <a:t>varchar(255)</a:t>
            </a:r>
            <a:r>
              <a:rPr lang="ru" sz="1100"/>
              <a:t>'),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      ProductName  = p.</a:t>
            </a:r>
            <a:r>
              <a:rPr lang="ru" sz="1100">
                <a:solidFill>
                  <a:srgbClr val="0000FF"/>
                </a:solidFill>
              </a:rPr>
              <a:t>data.value</a:t>
            </a:r>
            <a:r>
              <a:rPr lang="ru" sz="1100"/>
              <a:t>('</a:t>
            </a:r>
            <a:r>
              <a:rPr lang="ru" sz="1100">
                <a:solidFill>
                  <a:srgbClr val="666666"/>
                </a:solidFill>
              </a:rPr>
              <a:t>@Наименование</a:t>
            </a:r>
            <a:r>
              <a:rPr lang="ru" sz="1100"/>
              <a:t>', '</a:t>
            </a:r>
            <a:r>
              <a:rPr lang="ru" sz="1100">
                <a:solidFill>
                  <a:srgbClr val="666666"/>
                </a:solidFill>
              </a:rPr>
              <a:t>varchar(255)</a:t>
            </a:r>
            <a:r>
              <a:rPr lang="ru" sz="1100"/>
              <a:t>'),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      UnitNameBase = p.</a:t>
            </a:r>
            <a:r>
              <a:rPr lang="ru" sz="1100">
                <a:solidFill>
                  <a:srgbClr val="0000FF"/>
                </a:solidFill>
              </a:rPr>
              <a:t>data.value</a:t>
            </a:r>
            <a:r>
              <a:rPr lang="ru" sz="1100"/>
              <a:t>('</a:t>
            </a:r>
            <a:r>
              <a:rPr lang="ru" sz="1100">
                <a:solidFill>
                  <a:srgbClr val="666666"/>
                </a:solidFill>
              </a:rPr>
              <a:t>@ЕдИзмБазовая</a:t>
            </a:r>
            <a:r>
              <a:rPr lang="ru" sz="1100"/>
              <a:t>', '</a:t>
            </a:r>
            <a:r>
              <a:rPr lang="ru" sz="1100">
                <a:solidFill>
                  <a:srgbClr val="666666"/>
                </a:solidFill>
              </a:rPr>
              <a:t>varchar(255)</a:t>
            </a:r>
            <a:r>
              <a:rPr lang="ru" sz="1100"/>
              <a:t>'),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      DrawingNo    = p.</a:t>
            </a:r>
            <a:r>
              <a:rPr lang="ru" sz="1100">
                <a:solidFill>
                  <a:srgbClr val="0000FF"/>
                </a:solidFill>
              </a:rPr>
              <a:t>data.value</a:t>
            </a:r>
            <a:r>
              <a:rPr lang="ru" sz="1100"/>
              <a:t>('</a:t>
            </a:r>
            <a:r>
              <a:rPr lang="ru" sz="1100">
                <a:solidFill>
                  <a:srgbClr val="666666"/>
                </a:solidFill>
              </a:rPr>
              <a:t>@Чертёж</a:t>
            </a:r>
            <a:r>
              <a:rPr lang="ru" sz="1100"/>
              <a:t>', '</a:t>
            </a:r>
            <a:r>
              <a:rPr lang="ru" sz="1100">
                <a:solidFill>
                  <a:srgbClr val="666666"/>
                </a:solidFill>
              </a:rPr>
              <a:t>varchar(255)</a:t>
            </a:r>
            <a:r>
              <a:rPr lang="ru" sz="1100"/>
              <a:t>')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    </a:t>
            </a:r>
            <a:r>
              <a:rPr lang="ru" sz="1100">
                <a:solidFill>
                  <a:srgbClr val="0000FF"/>
                </a:solidFill>
              </a:rPr>
              <a:t>from </a:t>
            </a:r>
            <a:r>
              <a:rPr lang="ru" sz="1100"/>
              <a:t>(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      </a:t>
            </a:r>
            <a:r>
              <a:rPr lang="ru" sz="1100">
                <a:solidFill>
                  <a:srgbClr val="0000FF"/>
                </a:solidFill>
              </a:rPr>
              <a:t>select </a:t>
            </a:r>
            <a:r>
              <a:rPr lang="ru" sz="1100"/>
              <a:t>file_data = p.data.query('</a:t>
            </a:r>
            <a:r>
              <a:rPr lang="ru" sz="1100">
                <a:solidFill>
                  <a:srgbClr val="666666"/>
                </a:solidFill>
              </a:rPr>
              <a:t>./*</a:t>
            </a:r>
            <a:r>
              <a:rPr lang="ru" sz="1100"/>
              <a:t>')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        </a:t>
            </a:r>
            <a:r>
              <a:rPr lang="ru" sz="1100">
                <a:solidFill>
                  <a:srgbClr val="0000FF"/>
                </a:solidFill>
              </a:rPr>
              <a:t>from </a:t>
            </a:r>
            <a:r>
              <a:rPr lang="ru" sz="1100"/>
              <a:t>(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          </a:t>
            </a:r>
            <a:r>
              <a:rPr lang="ru" sz="1100">
                <a:solidFill>
                  <a:srgbClr val="0000FF"/>
                </a:solidFill>
              </a:rPr>
              <a:t>select </a:t>
            </a:r>
            <a:r>
              <a:rPr lang="ru" sz="1100"/>
              <a:t>file_data = @xml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        ) f </a:t>
            </a:r>
            <a:r>
              <a:rPr lang="ru" sz="1100">
                <a:solidFill>
                  <a:srgbClr val="666666"/>
                </a:solidFill>
              </a:rPr>
              <a:t>cross apply</a:t>
            </a:r>
            <a:r>
              <a:rPr lang="ru" sz="1100"/>
              <a:t> f.file_data.nodes('</a:t>
            </a:r>
            <a:r>
              <a:rPr lang="ru" sz="1100">
                <a:solidFill>
                  <a:srgbClr val="666666"/>
                </a:solidFill>
              </a:rPr>
              <a:t>/Сообщение</a:t>
            </a:r>
            <a:r>
              <a:rPr lang="ru" sz="1100"/>
              <a:t>') p(</a:t>
            </a:r>
            <a:r>
              <a:rPr lang="ru" sz="1100">
                <a:solidFill>
                  <a:srgbClr val="0000FF"/>
                </a:solidFill>
              </a:rPr>
              <a:t>data</a:t>
            </a:r>
            <a:r>
              <a:rPr lang="ru" sz="1100"/>
              <a:t>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    ) f </a:t>
            </a:r>
            <a:r>
              <a:rPr lang="ru" sz="1100">
                <a:solidFill>
                  <a:srgbClr val="666666"/>
                </a:solidFill>
              </a:rPr>
              <a:t>cross apply</a:t>
            </a:r>
            <a:r>
              <a:rPr lang="ru" sz="1100"/>
              <a:t> f.file_data.nodes('</a:t>
            </a:r>
            <a:r>
              <a:rPr lang="ru" sz="1100">
                <a:solidFill>
                  <a:srgbClr val="666666"/>
                </a:solidFill>
              </a:rPr>
              <a:t>/Номенклатура</a:t>
            </a:r>
            <a:r>
              <a:rPr lang="ru" sz="1100"/>
              <a:t>') p(</a:t>
            </a:r>
            <a:r>
              <a:rPr lang="ru" sz="1100">
                <a:solidFill>
                  <a:srgbClr val="0000FF"/>
                </a:solidFill>
              </a:rPr>
              <a:t>data</a:t>
            </a:r>
            <a:r>
              <a:rPr lang="ru" sz="1100"/>
              <a:t>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) s</a:t>
            </a:r>
            <a:endParaRPr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7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Исходные коды чтения xml в PostgreSQL</a:t>
            </a:r>
            <a:endParaRPr/>
          </a:p>
        </p:txBody>
      </p:sp>
      <p:sp>
        <p:nvSpPr>
          <p:cNvPr id="241" name="Google Shape;241;p47"/>
          <p:cNvSpPr txBox="1"/>
          <p:nvPr>
            <p:ph idx="1" type="body"/>
          </p:nvPr>
        </p:nvSpPr>
        <p:spPr>
          <a:xfrm>
            <a:off x="248075" y="1274075"/>
            <a:ext cx="3229500" cy="3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Семантика чтения xml в PostgreSQL немного отличается. Код приведён справа. В отличии от MSSQL, конвертацию и чтение проведём на лету, и сразу же на всю глубину дерева ('//Сообщение/Номенклатура'). Общее время чтения составило 1.9 сек. Не плохо! Подробную информацию см.ниже.</a:t>
            </a:r>
            <a:endParaRPr/>
          </a:p>
        </p:txBody>
      </p:sp>
      <p:sp>
        <p:nvSpPr>
          <p:cNvPr id="242" name="Google Shape;242;p47"/>
          <p:cNvSpPr txBox="1"/>
          <p:nvPr/>
        </p:nvSpPr>
        <p:spPr>
          <a:xfrm>
            <a:off x="3548250" y="911075"/>
            <a:ext cx="5472900" cy="40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800000"/>
                </a:solidFill>
                <a:highlight>
                  <a:srgbClr val="FFFFFF"/>
                </a:highlight>
              </a:rPr>
              <a:t>explain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(</a:t>
            </a:r>
            <a:r>
              <a:rPr b="1" lang="ru" sz="1100">
                <a:solidFill>
                  <a:srgbClr val="800000"/>
                </a:solidFill>
                <a:highlight>
                  <a:srgbClr val="FFFFFF"/>
                </a:highlight>
              </a:rPr>
              <a:t>analyze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800000"/>
                </a:solidFill>
                <a:highlight>
                  <a:srgbClr val="FFFFFF"/>
                </a:highlight>
              </a:rPr>
              <a:t>select</a:t>
            </a:r>
            <a:endParaRPr b="1" sz="1100"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  f2.ProductGrp1,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  f2.ProductGrp2,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  f2.ProductId,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  f2.ProductName,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  f2.UnitNameBase,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  f2.DrawingNo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 sz="1100">
                <a:solidFill>
                  <a:srgbClr val="800000"/>
                </a:solidFill>
                <a:highlight>
                  <a:srgbClr val="FFFFFF"/>
                </a:highlight>
              </a:rPr>
              <a:t>from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(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 sz="1100">
                <a:solidFill>
                  <a:srgbClr val="800000"/>
                </a:solidFill>
                <a:highlight>
                  <a:srgbClr val="FFFFFF"/>
                </a:highlight>
              </a:rPr>
              <a:t>select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 sz="1100">
                <a:solidFill>
                  <a:srgbClr val="000080"/>
                </a:solidFill>
                <a:highlight>
                  <a:srgbClr val="FFFFFF"/>
                </a:highlight>
              </a:rPr>
              <a:t>cast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b="1" lang="ru" sz="1100">
                <a:solidFill>
                  <a:srgbClr val="000080"/>
                </a:solidFill>
                <a:highlight>
                  <a:srgbClr val="FFFFFF"/>
                </a:highlight>
              </a:rPr>
              <a:t>convert_from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(f.file_data, </a:t>
            </a:r>
            <a:r>
              <a:rPr lang="ru" sz="1100">
                <a:solidFill>
                  <a:srgbClr val="008000"/>
                </a:solidFill>
                <a:highlight>
                  <a:srgbClr val="FFFFFF"/>
                </a:highlight>
              </a:rPr>
              <a:t>'utf-8'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) </a:t>
            </a:r>
            <a:r>
              <a:rPr b="1" lang="ru" sz="1100">
                <a:solidFill>
                  <a:srgbClr val="800000"/>
                </a:solidFill>
                <a:highlight>
                  <a:srgbClr val="FFFFFF"/>
                </a:highlight>
              </a:rPr>
              <a:t>as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 sz="1100">
                <a:solidFill>
                  <a:srgbClr val="000080"/>
                </a:solidFill>
                <a:highlight>
                  <a:srgbClr val="FFFFFF"/>
                </a:highlight>
              </a:rPr>
              <a:t>xml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) file_data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    </a:t>
            </a:r>
            <a:r>
              <a:rPr b="1" lang="ru" sz="1100">
                <a:solidFill>
                  <a:srgbClr val="800000"/>
                </a:solidFill>
                <a:highlight>
                  <a:srgbClr val="FFFFFF"/>
                </a:highlight>
              </a:rPr>
              <a:t>from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 public.file_cache f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    </a:t>
            </a:r>
            <a:r>
              <a:rPr b="1" lang="ru" sz="1100">
                <a:solidFill>
                  <a:srgbClr val="800000"/>
                </a:solidFill>
                <a:highlight>
                  <a:srgbClr val="FFFFFF"/>
                </a:highlight>
              </a:rPr>
              <a:t>where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(f.id = </a:t>
            </a:r>
            <a:r>
              <a:rPr lang="ru" sz="1100">
                <a:solidFill>
                  <a:srgbClr val="0000FF"/>
                </a:solidFill>
                <a:highlight>
                  <a:srgbClr val="FFFFFF"/>
                </a:highlight>
              </a:rPr>
              <a:t>5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) f1 </a:t>
            </a:r>
            <a:r>
              <a:rPr b="1" lang="ru" sz="1100">
                <a:solidFill>
                  <a:srgbClr val="800000"/>
                </a:solidFill>
                <a:highlight>
                  <a:srgbClr val="FFFFFF"/>
                </a:highlight>
              </a:rPr>
              <a:t>left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 sz="1100">
                <a:solidFill>
                  <a:srgbClr val="800000"/>
                </a:solidFill>
                <a:highlight>
                  <a:srgbClr val="FFFFFF"/>
                </a:highlight>
              </a:rPr>
              <a:t>join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 sz="1100">
                <a:solidFill>
                  <a:srgbClr val="000080"/>
                </a:solidFill>
                <a:highlight>
                  <a:srgbClr val="FFFFFF"/>
                </a:highlight>
              </a:rPr>
              <a:t>xmltable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ru" sz="1100">
                <a:solidFill>
                  <a:srgbClr val="008000"/>
                </a:solidFill>
                <a:highlight>
                  <a:srgbClr val="FFFFFF"/>
                </a:highlight>
              </a:rPr>
              <a:t>'//Сообщение/Номенклатура'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 sz="1100">
                <a:solidFill>
                  <a:srgbClr val="800000"/>
                </a:solidFill>
                <a:highlight>
                  <a:srgbClr val="FFFFFF"/>
                </a:highlight>
              </a:rPr>
              <a:t>passing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f1.file_data </a:t>
            </a:r>
            <a:r>
              <a:rPr b="1" lang="ru" sz="1100">
                <a:solidFill>
                  <a:srgbClr val="800000"/>
                </a:solidFill>
                <a:highlight>
                  <a:srgbClr val="FFFFFF"/>
                </a:highlight>
              </a:rPr>
              <a:t>columns</a:t>
            </a:r>
            <a:endParaRPr b="1" sz="1100"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       ProductGrp1 </a:t>
            </a:r>
            <a:r>
              <a:rPr b="1" lang="ru" sz="1100">
                <a:solidFill>
                  <a:srgbClr val="000080"/>
                </a:solidFill>
                <a:highlight>
                  <a:srgbClr val="FFFFFF"/>
                </a:highlight>
              </a:rPr>
              <a:t>text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 sz="1100">
                <a:solidFill>
                  <a:srgbClr val="800000"/>
                </a:solidFill>
                <a:highlight>
                  <a:srgbClr val="FFFFFF"/>
                </a:highlight>
              </a:rPr>
              <a:t>path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" sz="1100">
                <a:solidFill>
                  <a:srgbClr val="008000"/>
                </a:solidFill>
                <a:highlight>
                  <a:srgbClr val="FFFFFF"/>
                </a:highlight>
              </a:rPr>
              <a:t>'@Группа'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       ProductGrp2 </a:t>
            </a:r>
            <a:r>
              <a:rPr b="1" lang="ru" sz="1100">
                <a:solidFill>
                  <a:srgbClr val="000080"/>
                </a:solidFill>
                <a:highlight>
                  <a:srgbClr val="FFFFFF"/>
                </a:highlight>
              </a:rPr>
              <a:t>text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 sz="1100">
                <a:solidFill>
                  <a:srgbClr val="800000"/>
                </a:solidFill>
                <a:highlight>
                  <a:srgbClr val="FFFFFF"/>
                </a:highlight>
              </a:rPr>
              <a:t>path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" sz="1100">
                <a:solidFill>
                  <a:srgbClr val="008000"/>
                </a:solidFill>
                <a:highlight>
                  <a:srgbClr val="FFFFFF"/>
                </a:highlight>
              </a:rPr>
              <a:t>'@Подгруппа'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       ProductId </a:t>
            </a:r>
            <a:r>
              <a:rPr b="1" lang="ru" sz="1100">
                <a:solidFill>
                  <a:srgbClr val="000080"/>
                </a:solidFill>
                <a:highlight>
                  <a:srgbClr val="FFFFFF"/>
                </a:highlight>
              </a:rPr>
              <a:t>text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 sz="1100">
                <a:solidFill>
                  <a:srgbClr val="800000"/>
                </a:solidFill>
                <a:highlight>
                  <a:srgbClr val="FFFFFF"/>
                </a:highlight>
              </a:rPr>
              <a:t>path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" sz="1100">
                <a:solidFill>
                  <a:srgbClr val="008000"/>
                </a:solidFill>
                <a:highlight>
                  <a:srgbClr val="FFFFFF"/>
                </a:highlight>
              </a:rPr>
              <a:t>'@Код'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       ProductName </a:t>
            </a:r>
            <a:r>
              <a:rPr b="1" lang="ru" sz="1100">
                <a:solidFill>
                  <a:srgbClr val="000080"/>
                </a:solidFill>
                <a:highlight>
                  <a:srgbClr val="FFFFFF"/>
                </a:highlight>
              </a:rPr>
              <a:t>text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 sz="1100">
                <a:solidFill>
                  <a:srgbClr val="800000"/>
                </a:solidFill>
                <a:highlight>
                  <a:srgbClr val="FFFFFF"/>
                </a:highlight>
              </a:rPr>
              <a:t>path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" sz="1100">
                <a:solidFill>
                  <a:srgbClr val="008000"/>
                </a:solidFill>
                <a:highlight>
                  <a:srgbClr val="FFFFFF"/>
                </a:highlight>
              </a:rPr>
              <a:t>'@Наименование'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       UnitNameBase </a:t>
            </a:r>
            <a:r>
              <a:rPr b="1" lang="ru" sz="1100">
                <a:solidFill>
                  <a:srgbClr val="000080"/>
                </a:solidFill>
                <a:highlight>
                  <a:srgbClr val="FFFFFF"/>
                </a:highlight>
              </a:rPr>
              <a:t>text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 sz="1100">
                <a:solidFill>
                  <a:srgbClr val="800000"/>
                </a:solidFill>
                <a:highlight>
                  <a:srgbClr val="FFFFFF"/>
                </a:highlight>
              </a:rPr>
              <a:t>path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" sz="1100">
                <a:solidFill>
                  <a:srgbClr val="008000"/>
                </a:solidFill>
                <a:highlight>
                  <a:srgbClr val="FFFFFF"/>
                </a:highlight>
              </a:rPr>
              <a:t>'@ЕдИзмБазовая'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       DrawingNo </a:t>
            </a:r>
            <a:r>
              <a:rPr b="1" lang="ru" sz="1100">
                <a:solidFill>
                  <a:srgbClr val="000080"/>
                </a:solidFill>
                <a:highlight>
                  <a:srgbClr val="FFFFFF"/>
                </a:highlight>
              </a:rPr>
              <a:t>text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 sz="1100">
                <a:solidFill>
                  <a:srgbClr val="800000"/>
                </a:solidFill>
                <a:highlight>
                  <a:srgbClr val="FFFFFF"/>
                </a:highlight>
              </a:rPr>
              <a:t>path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" sz="1100">
                <a:solidFill>
                  <a:srgbClr val="008000"/>
                </a:solidFill>
                <a:highlight>
                  <a:srgbClr val="FFFFFF"/>
                </a:highlight>
              </a:rPr>
              <a:t>'@Чертёж'</a:t>
            </a:r>
            <a:endParaRPr sz="1100">
              <a:solidFill>
                <a:srgbClr val="008000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     ) f2 </a:t>
            </a:r>
            <a:r>
              <a:rPr b="1" lang="ru" sz="1100">
                <a:solidFill>
                  <a:srgbClr val="800000"/>
                </a:solidFill>
                <a:highlight>
                  <a:srgbClr val="FFFFFF"/>
                </a:highlight>
              </a:rPr>
              <a:t>on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 sz="1100">
                <a:solidFill>
                  <a:srgbClr val="800000"/>
                </a:solidFill>
                <a:highlight>
                  <a:srgbClr val="FFFFFF"/>
                </a:highlight>
              </a:rPr>
              <a:t>true</a:t>
            </a:r>
            <a:r>
              <a:rPr lang="ru" sz="11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8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Результаты теста в PostgreSQL</a:t>
            </a:r>
            <a:endParaRPr/>
          </a:p>
        </p:txBody>
      </p:sp>
      <p:sp>
        <p:nvSpPr>
          <p:cNvPr id="248" name="Google Shape;248;p48"/>
          <p:cNvSpPr txBox="1"/>
          <p:nvPr>
            <p:ph idx="1" type="body"/>
          </p:nvPr>
        </p:nvSpPr>
        <p:spPr>
          <a:xfrm>
            <a:off x="194625" y="1073600"/>
            <a:ext cx="8826600" cy="16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/>
              <a:t>Nested Loop Left Join  (cost=0.15..10.17 rows=100 width=196) (actual time=1850.355..1880.273 rows=254898 loops=1)</a:t>
            </a:r>
            <a:endParaRPr sz="11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/>
              <a:t>  -&gt;  Index Scan using file_cache_pkey on file_cache f  (cost=0.15..8.17 rows=1 width=36) (actual time=0.032..0.036 rows=1 loops=1)</a:t>
            </a:r>
            <a:endParaRPr sz="11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/>
              <a:t>        Index Cond: (id = 5)</a:t>
            </a:r>
            <a:endParaRPr sz="11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/>
              <a:t>  -&gt;  Table Function Scan on "xmltable" f2  (cost=0.01..1.00 rows=100 width=192) (</a:t>
            </a:r>
            <a:r>
              <a:rPr b="1" lang="ru" sz="1100"/>
              <a:t>actual time=1850.318..1864.227</a:t>
            </a:r>
            <a:r>
              <a:rPr lang="ru" sz="1100"/>
              <a:t> </a:t>
            </a:r>
            <a:r>
              <a:rPr b="1" lang="ru" sz="1100"/>
              <a:t>rows=254898</a:t>
            </a:r>
            <a:r>
              <a:rPr lang="ru" sz="1100"/>
              <a:t> loops=1)</a:t>
            </a:r>
            <a:endParaRPr sz="11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/>
              <a:t>Planning Time: 0.096 ms</a:t>
            </a:r>
            <a:endParaRPr sz="11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 sz="1100"/>
              <a:t>Execution Time: </a:t>
            </a:r>
            <a:r>
              <a:rPr b="1" lang="ru" sz="1100"/>
              <a:t>1887.828</a:t>
            </a:r>
            <a:r>
              <a:rPr lang="ru" sz="1100"/>
              <a:t> ms</a:t>
            </a:r>
            <a:endParaRPr sz="1100"/>
          </a:p>
        </p:txBody>
      </p:sp>
      <p:sp>
        <p:nvSpPr>
          <p:cNvPr id="249" name="Google Shape;249;p48"/>
          <p:cNvSpPr txBox="1"/>
          <p:nvPr>
            <p:ph idx="1" type="body"/>
          </p:nvPr>
        </p:nvSpPr>
        <p:spPr>
          <a:xfrm>
            <a:off x="248075" y="2699000"/>
            <a:ext cx="3550200" cy="25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К сожалению, в PostgreSQL нельзя прочитать последовательно сначала раздел '//Сообщение', а потом '//Номенклатура', т.к. чтение </a:t>
            </a:r>
            <a:r>
              <a:rPr lang="ru"/>
              <a:t>'//Сообщение' теряет рутовый раздел, и в оставшейся строке получим “частичный xml” (в документации “content fragment”), который PostgreSQL читать не умеет, поэтому код справа вернёт ошибку.</a:t>
            </a:r>
            <a:endParaRPr/>
          </a:p>
        </p:txBody>
      </p:sp>
      <p:sp>
        <p:nvSpPr>
          <p:cNvPr id="250" name="Google Shape;250;p48"/>
          <p:cNvSpPr txBox="1"/>
          <p:nvPr/>
        </p:nvSpPr>
        <p:spPr>
          <a:xfrm>
            <a:off x="3915900" y="2268325"/>
            <a:ext cx="5106000" cy="3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800000"/>
                </a:solidFill>
                <a:highlight>
                  <a:srgbClr val="FFFFFF"/>
                </a:highlight>
              </a:rPr>
              <a:t>explain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(</a:t>
            </a:r>
            <a:r>
              <a:rPr b="1" lang="ru" sz="1100">
                <a:solidFill>
                  <a:srgbClr val="800000"/>
                </a:solidFill>
                <a:highlight>
                  <a:srgbClr val="FFFFFF"/>
                </a:highlight>
              </a:rPr>
              <a:t>analyze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800000"/>
                </a:solidFill>
                <a:highlight>
                  <a:srgbClr val="FFFFFF"/>
                </a:highlight>
              </a:rPr>
              <a:t>select</a:t>
            </a:r>
            <a:r>
              <a:rPr b="1" lang="ru" sz="1100">
                <a:solidFill>
                  <a:srgbClr val="800000"/>
                </a:solidFill>
                <a:highlight>
                  <a:srgbClr val="FFFFFF"/>
                </a:highlight>
              </a:rPr>
              <a:t> 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f1.id,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f3.ProductGrp1, …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 sz="1100">
                <a:solidFill>
                  <a:srgbClr val="800000"/>
                </a:solidFill>
                <a:highlight>
                  <a:srgbClr val="FFFFFF"/>
                </a:highlight>
              </a:rPr>
              <a:t>from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(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 sz="1100">
                <a:solidFill>
                  <a:srgbClr val="800000"/>
                </a:solidFill>
                <a:highlight>
                  <a:srgbClr val="FFFFFF"/>
                </a:highlight>
              </a:rPr>
              <a:t>select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f.id, f.file_nm, </a:t>
            </a:r>
            <a:r>
              <a:rPr b="1" lang="ru" sz="1100">
                <a:solidFill>
                  <a:srgbClr val="000080"/>
                </a:solidFill>
                <a:highlight>
                  <a:srgbClr val="FFFFFF"/>
                </a:highlight>
              </a:rPr>
              <a:t>cast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b="1" lang="ru" sz="1100">
                <a:solidFill>
                  <a:srgbClr val="000080"/>
                </a:solidFill>
                <a:highlight>
                  <a:srgbClr val="FFFFFF"/>
                </a:highlight>
              </a:rPr>
              <a:t>convert_from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(f.file_data, </a:t>
            </a:r>
            <a:r>
              <a:rPr lang="ru" sz="1100">
                <a:solidFill>
                  <a:srgbClr val="008000"/>
                </a:solidFill>
                <a:highlight>
                  <a:srgbClr val="FFFFFF"/>
                </a:highlight>
              </a:rPr>
              <a:t>'utf-8'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) </a:t>
            </a:r>
            <a:r>
              <a:rPr b="1" lang="ru" sz="1100">
                <a:solidFill>
                  <a:srgbClr val="800000"/>
                </a:solidFill>
                <a:highlight>
                  <a:srgbClr val="FFFFFF"/>
                </a:highlight>
              </a:rPr>
              <a:t>as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 sz="1100">
                <a:solidFill>
                  <a:srgbClr val="000080"/>
                </a:solidFill>
                <a:highlight>
                  <a:srgbClr val="FFFFFF"/>
                </a:highlight>
              </a:rPr>
              <a:t>xml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) file_data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    </a:t>
            </a:r>
            <a:r>
              <a:rPr b="1" lang="ru" sz="1100">
                <a:solidFill>
                  <a:srgbClr val="800000"/>
                </a:solidFill>
                <a:highlight>
                  <a:srgbClr val="FFFFFF"/>
                </a:highlight>
              </a:rPr>
              <a:t>from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 public.file_cache f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    </a:t>
            </a:r>
            <a:r>
              <a:rPr b="1" lang="ru" sz="1100">
                <a:solidFill>
                  <a:srgbClr val="800000"/>
                </a:solidFill>
                <a:highlight>
                  <a:srgbClr val="FFFFFF"/>
                </a:highlight>
              </a:rPr>
              <a:t>where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(f.id = </a:t>
            </a:r>
            <a:r>
              <a:rPr lang="ru" sz="1100">
                <a:solidFill>
                  <a:srgbClr val="0000FF"/>
                </a:solidFill>
                <a:highlight>
                  <a:srgbClr val="FFFFFF"/>
                </a:highlight>
              </a:rPr>
              <a:t>5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) f1 </a:t>
            </a:r>
            <a:r>
              <a:rPr b="1" lang="ru" sz="1100">
                <a:solidFill>
                  <a:srgbClr val="800000"/>
                </a:solidFill>
                <a:highlight>
                  <a:srgbClr val="FFFFFF"/>
                </a:highlight>
              </a:rPr>
              <a:t>left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 sz="1100">
                <a:solidFill>
                  <a:srgbClr val="800000"/>
                </a:solidFill>
                <a:highlight>
                  <a:srgbClr val="FFFFFF"/>
                </a:highlight>
              </a:rPr>
              <a:t>join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 sz="1100">
                <a:solidFill>
                  <a:srgbClr val="000080"/>
                </a:solidFill>
                <a:highlight>
                  <a:srgbClr val="FFFFFF"/>
                </a:highlight>
              </a:rPr>
              <a:t>xmltable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ru" sz="1100">
                <a:solidFill>
                  <a:srgbClr val="008000"/>
                </a:solidFill>
                <a:highlight>
                  <a:srgbClr val="FFFFFF"/>
                </a:highlight>
              </a:rPr>
              <a:t>'//Сообщение'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 sz="1100">
                <a:solidFill>
                  <a:srgbClr val="800000"/>
                </a:solidFill>
                <a:highlight>
                  <a:srgbClr val="FFFFFF"/>
                </a:highlight>
              </a:rPr>
              <a:t>passing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f1.file_data </a:t>
            </a:r>
            <a:r>
              <a:rPr b="1" lang="ru" sz="1100">
                <a:solidFill>
                  <a:srgbClr val="800000"/>
                </a:solidFill>
                <a:highlight>
                  <a:srgbClr val="FFFFFF"/>
                </a:highlight>
              </a:rPr>
              <a:t>columns</a:t>
            </a:r>
            <a:endParaRPr b="1" sz="1100"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       products </a:t>
            </a:r>
            <a:r>
              <a:rPr b="1" lang="ru" sz="1100">
                <a:solidFill>
                  <a:srgbClr val="000080"/>
                </a:solidFill>
                <a:highlight>
                  <a:srgbClr val="FFFFFF"/>
                </a:highlight>
              </a:rPr>
              <a:t>xml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 sz="1100">
                <a:solidFill>
                  <a:srgbClr val="800000"/>
                </a:solidFill>
                <a:highlight>
                  <a:srgbClr val="FFFFFF"/>
                </a:highlight>
              </a:rPr>
              <a:t>path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" sz="1100">
                <a:solidFill>
                  <a:srgbClr val="008000"/>
                </a:solidFill>
                <a:highlight>
                  <a:srgbClr val="FFFFFF"/>
                </a:highlight>
              </a:rPr>
              <a:t>'./Номенклатура'</a:t>
            </a:r>
            <a:endParaRPr sz="1100">
              <a:solidFill>
                <a:srgbClr val="008000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     ) f2 </a:t>
            </a:r>
            <a:r>
              <a:rPr b="1" lang="ru" sz="1100">
                <a:solidFill>
                  <a:srgbClr val="800000"/>
                </a:solidFill>
                <a:highlight>
                  <a:srgbClr val="FFFFFF"/>
                </a:highlight>
              </a:rPr>
              <a:t>on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 sz="1100">
                <a:solidFill>
                  <a:srgbClr val="800000"/>
                </a:solidFill>
                <a:highlight>
                  <a:srgbClr val="FFFFFF"/>
                </a:highlight>
              </a:rPr>
              <a:t>true</a:t>
            </a:r>
            <a:endParaRPr b="1" sz="1100"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     </a:t>
            </a:r>
            <a:r>
              <a:rPr b="1" lang="ru" sz="1100">
                <a:solidFill>
                  <a:srgbClr val="800000"/>
                </a:solidFill>
                <a:highlight>
                  <a:srgbClr val="FFFFFF"/>
                </a:highlight>
              </a:rPr>
              <a:t>left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 sz="1100">
                <a:solidFill>
                  <a:srgbClr val="800000"/>
                </a:solidFill>
                <a:highlight>
                  <a:srgbClr val="FFFFFF"/>
                </a:highlight>
              </a:rPr>
              <a:t>join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 sz="1100">
                <a:solidFill>
                  <a:srgbClr val="000080"/>
                </a:solidFill>
                <a:highlight>
                  <a:srgbClr val="FFFFFF"/>
                </a:highlight>
              </a:rPr>
              <a:t>xmltable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ru" sz="1100">
                <a:solidFill>
                  <a:srgbClr val="008000"/>
                </a:solidFill>
                <a:highlight>
                  <a:srgbClr val="FFFFFF"/>
                </a:highlight>
              </a:rPr>
              <a:t>'//Номенклатура'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 sz="1100">
                <a:solidFill>
                  <a:srgbClr val="800000"/>
                </a:solidFill>
                <a:highlight>
                  <a:srgbClr val="FFFFFF"/>
                </a:highlight>
              </a:rPr>
              <a:t>passing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f2.products </a:t>
            </a:r>
            <a:r>
              <a:rPr b="1" lang="ru" sz="1100">
                <a:solidFill>
                  <a:srgbClr val="800000"/>
                </a:solidFill>
                <a:highlight>
                  <a:srgbClr val="FFFFFF"/>
                </a:highlight>
              </a:rPr>
              <a:t>columns</a:t>
            </a:r>
            <a:endParaRPr b="1" sz="1100"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       ProductGrp1 </a:t>
            </a:r>
            <a:r>
              <a:rPr b="1" lang="ru" sz="1100">
                <a:solidFill>
                  <a:srgbClr val="000080"/>
                </a:solidFill>
                <a:highlight>
                  <a:srgbClr val="FFFFFF"/>
                </a:highlight>
              </a:rPr>
              <a:t>text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 sz="1100">
                <a:solidFill>
                  <a:srgbClr val="800000"/>
                </a:solidFill>
                <a:highlight>
                  <a:srgbClr val="FFFFFF"/>
                </a:highlight>
              </a:rPr>
              <a:t>path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" sz="1100">
                <a:solidFill>
                  <a:srgbClr val="008000"/>
                </a:solidFill>
                <a:highlight>
                  <a:srgbClr val="FFFFFF"/>
                </a:highlight>
              </a:rPr>
              <a:t>'@Группа'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       ProductGrp2 </a:t>
            </a:r>
            <a:r>
              <a:rPr b="1" lang="ru" sz="1100">
                <a:solidFill>
                  <a:srgbClr val="000080"/>
                </a:solidFill>
                <a:highlight>
                  <a:srgbClr val="FFFFFF"/>
                </a:highlight>
              </a:rPr>
              <a:t>text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 sz="1100">
                <a:solidFill>
                  <a:srgbClr val="800000"/>
                </a:solidFill>
                <a:highlight>
                  <a:srgbClr val="FFFFFF"/>
                </a:highlight>
              </a:rPr>
              <a:t>path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" sz="1100">
                <a:solidFill>
                  <a:srgbClr val="008000"/>
                </a:solidFill>
                <a:highlight>
                  <a:srgbClr val="FFFFFF"/>
                </a:highlight>
              </a:rPr>
              <a:t>'@Подгруппа'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       ProductId </a:t>
            </a:r>
            <a:r>
              <a:rPr b="1" lang="ru" sz="1100">
                <a:solidFill>
                  <a:srgbClr val="000080"/>
                </a:solidFill>
                <a:highlight>
                  <a:srgbClr val="FFFFFF"/>
                </a:highlight>
              </a:rPr>
              <a:t>text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 sz="1100">
                <a:solidFill>
                  <a:srgbClr val="800000"/>
                </a:solidFill>
                <a:highlight>
                  <a:srgbClr val="FFFFFF"/>
                </a:highlight>
              </a:rPr>
              <a:t>path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" sz="1100">
                <a:solidFill>
                  <a:srgbClr val="008000"/>
                </a:solidFill>
                <a:highlight>
                  <a:srgbClr val="FFFFFF"/>
                </a:highlight>
              </a:rPr>
              <a:t>'@Код'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       ProductName </a:t>
            </a:r>
            <a:r>
              <a:rPr b="1" lang="ru" sz="1100">
                <a:solidFill>
                  <a:srgbClr val="000080"/>
                </a:solidFill>
                <a:highlight>
                  <a:srgbClr val="FFFFFF"/>
                </a:highlight>
              </a:rPr>
              <a:t>text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 sz="1100">
                <a:solidFill>
                  <a:srgbClr val="800000"/>
                </a:solidFill>
                <a:highlight>
                  <a:srgbClr val="FFFFFF"/>
                </a:highlight>
              </a:rPr>
              <a:t>path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" sz="1100">
                <a:solidFill>
                  <a:srgbClr val="008000"/>
                </a:solidFill>
                <a:highlight>
                  <a:srgbClr val="FFFFFF"/>
                </a:highlight>
              </a:rPr>
              <a:t>'@Наименование'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       UnitNameBase </a:t>
            </a:r>
            <a:r>
              <a:rPr b="1" lang="ru" sz="1100">
                <a:solidFill>
                  <a:srgbClr val="000080"/>
                </a:solidFill>
                <a:highlight>
                  <a:srgbClr val="FFFFFF"/>
                </a:highlight>
              </a:rPr>
              <a:t>text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 sz="1100">
                <a:solidFill>
                  <a:srgbClr val="800000"/>
                </a:solidFill>
                <a:highlight>
                  <a:srgbClr val="FFFFFF"/>
                </a:highlight>
              </a:rPr>
              <a:t>path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" sz="1100">
                <a:solidFill>
                  <a:srgbClr val="008000"/>
                </a:solidFill>
                <a:highlight>
                  <a:srgbClr val="FFFFFF"/>
                </a:highlight>
              </a:rPr>
              <a:t>'@ЕдИзмБазовая'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       DrawingNo </a:t>
            </a:r>
            <a:r>
              <a:rPr b="1" lang="ru" sz="1100">
                <a:solidFill>
                  <a:srgbClr val="000080"/>
                </a:solidFill>
                <a:highlight>
                  <a:srgbClr val="FFFFFF"/>
                </a:highlight>
              </a:rPr>
              <a:t>text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 sz="1100">
                <a:solidFill>
                  <a:srgbClr val="800000"/>
                </a:solidFill>
                <a:highlight>
                  <a:srgbClr val="FFFFFF"/>
                </a:highlight>
              </a:rPr>
              <a:t>path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" sz="1100">
                <a:solidFill>
                  <a:srgbClr val="008000"/>
                </a:solidFill>
                <a:highlight>
                  <a:srgbClr val="FFFFFF"/>
                </a:highlight>
              </a:rPr>
              <a:t>'@Чертёж'</a:t>
            </a:r>
            <a:endParaRPr sz="1100">
              <a:solidFill>
                <a:srgbClr val="008000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     ) f3 </a:t>
            </a:r>
            <a:r>
              <a:rPr b="1" lang="ru" sz="1100">
                <a:solidFill>
                  <a:srgbClr val="800000"/>
                </a:solidFill>
                <a:highlight>
                  <a:srgbClr val="FFFFFF"/>
                </a:highlight>
              </a:rPr>
              <a:t>on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 sz="1100">
                <a:solidFill>
                  <a:srgbClr val="800000"/>
                </a:solidFill>
                <a:highlight>
                  <a:srgbClr val="FFFFFF"/>
                </a:highlight>
              </a:rPr>
              <a:t>true</a:t>
            </a:r>
            <a:r>
              <a:rPr lang="ru" sz="11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100">
              <a:solidFill>
                <a:srgbClr val="80808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9"/>
          <p:cNvSpPr txBox="1"/>
          <p:nvPr>
            <p:ph type="title"/>
          </p:nvPr>
        </p:nvSpPr>
        <p:spPr>
          <a:xfrm>
            <a:off x="500550" y="330725"/>
            <a:ext cx="8520600" cy="7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Увеличение ресурсов PostgreSQL</a:t>
            </a:r>
            <a:endParaRPr/>
          </a:p>
        </p:txBody>
      </p:sp>
      <p:sp>
        <p:nvSpPr>
          <p:cNvPr id="256" name="Google Shape;256;p49"/>
          <p:cNvSpPr txBox="1"/>
          <p:nvPr>
            <p:ph idx="1" type="body"/>
          </p:nvPr>
        </p:nvSpPr>
        <p:spPr>
          <a:xfrm>
            <a:off x="500550" y="1073600"/>
            <a:ext cx="8520600" cy="7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Но всю эту работу на PostgreSQL мы проделали на дефолтных настройках! Исправим типовую ошибку новичков:</a:t>
            </a:r>
            <a:endParaRPr/>
          </a:p>
        </p:txBody>
      </p:sp>
      <p:sp>
        <p:nvSpPr>
          <p:cNvPr id="257" name="Google Shape;257;p49"/>
          <p:cNvSpPr txBox="1"/>
          <p:nvPr/>
        </p:nvSpPr>
        <p:spPr>
          <a:xfrm>
            <a:off x="500550" y="1860650"/>
            <a:ext cx="8377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1F2328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shared_buffers = 1GB        # 25% от общего ОЗУ</a:t>
            </a:r>
            <a:endParaRPr sz="1200">
              <a:solidFill>
                <a:srgbClr val="1F2328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1F2328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work_mem = 100MB            # хотим разом прочитать все данные xml</a:t>
            </a:r>
            <a:endParaRPr sz="1200">
              <a:solidFill>
                <a:srgbClr val="1F2328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1F2328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effective_cache_size = 3GB  # 75% от общего ОЗУ</a:t>
            </a:r>
            <a:endParaRPr sz="1200">
              <a:solidFill>
                <a:srgbClr val="1F2328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1F2328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wal_buffers = 16MB</a:t>
            </a:r>
            <a:endParaRPr sz="1200">
              <a:solidFill>
                <a:srgbClr val="1F2328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8" name="Google Shape;258;p49"/>
          <p:cNvSpPr txBox="1"/>
          <p:nvPr/>
        </p:nvSpPr>
        <p:spPr>
          <a:xfrm>
            <a:off x="500550" y="2859400"/>
            <a:ext cx="8377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Снова запускаем чтение xml, и… время не поменялось:</a:t>
            </a:r>
            <a:endParaRPr/>
          </a:p>
        </p:txBody>
      </p:sp>
      <p:sp>
        <p:nvSpPr>
          <p:cNvPr id="259" name="Google Shape;259;p49"/>
          <p:cNvSpPr txBox="1"/>
          <p:nvPr>
            <p:ph idx="1" type="body"/>
          </p:nvPr>
        </p:nvSpPr>
        <p:spPr>
          <a:xfrm>
            <a:off x="194625" y="3283400"/>
            <a:ext cx="8826600" cy="16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 sz="1100"/>
              <a:t>Nested Loop Left Join  (cost=0.15..10.17 rows=100 width=196) (actual time=1817.516..1841.140 rows=254898 loops=1)</a:t>
            </a:r>
            <a:endParaRPr sz="11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 sz="1100"/>
              <a:t>  -&gt;  Index Scan using file_cache_pkey on file_cache f  (cost=0.15..8.17 rows=1 width=36) (actual time=0.018..0.023 rows=1 loops=1)</a:t>
            </a:r>
            <a:endParaRPr sz="11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 sz="1100"/>
              <a:t>        Index Cond: (id = 5)</a:t>
            </a:r>
            <a:endParaRPr sz="11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 sz="1100"/>
              <a:t>  -&gt;  Table Function Scan on "xmltable" f2  (cost=0.01..1.00 rows=100 width=192) (</a:t>
            </a:r>
            <a:r>
              <a:rPr b="1" lang="ru" sz="1100"/>
              <a:t>actual time=1817.493..1824.454</a:t>
            </a:r>
            <a:r>
              <a:rPr lang="ru" sz="1100"/>
              <a:t> rows=254898 loops=1)</a:t>
            </a:r>
            <a:endParaRPr sz="11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 sz="1100"/>
              <a:t>Planning Time: 0.086 ms</a:t>
            </a:r>
            <a:endParaRPr sz="11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ru" sz="1100"/>
              <a:t>Execution Time: 1848.785 ms</a:t>
            </a:r>
            <a:endParaRPr b="1" sz="1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0"/>
          <p:cNvSpPr txBox="1"/>
          <p:nvPr>
            <p:ph type="title"/>
          </p:nvPr>
        </p:nvSpPr>
        <p:spPr>
          <a:xfrm>
            <a:off x="500550" y="330725"/>
            <a:ext cx="8520600" cy="7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graphicFrame>
        <p:nvGraphicFramePr>
          <p:cNvPr id="265" name="Google Shape;265;p50"/>
          <p:cNvGraphicFramePr/>
          <p:nvPr/>
        </p:nvGraphicFramePr>
        <p:xfrm>
          <a:off x="952500" y="1055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{FE620E48-2994-4F39-B0CD-22D388D7E63F}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Работа с xml-данными в PostgreSQL вполне дружественная и неприхотливая</a:t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Скорости, которые показывает </a:t>
                      </a:r>
                      <a:r>
                        <a:rPr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PostgreSQL, вполне сопоставимы со скоростью </a:t>
                      </a:r>
                      <a:r>
                        <a:rPr b="1" i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последовательного </a:t>
                      </a:r>
                      <a:r>
                        <a:rPr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чтения дерева xml в MSSQL. При этом можно упрощать исходный код, не перекладывая сконвертированные бинарные данные, а читать их на лету без “катастрофических” тормозов, как это у MSSQL</a:t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Даже на минимальных настройках выделенной оперативной памяти, PostgreSQL читает 250_000 строк “весом” в 60+ мегабайт без каких-либо потерь в скорости</a:t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 итоге, переезд с MSSQL на PostgreSQL в области работы с xml получается совершенно безболезненным, без каких-либо сюрпризов по скорости и ресурсам, важно не забыть только один нюанс: </a:t>
                      </a:r>
                      <a:r>
                        <a:rPr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PostgreSQL не умеет работать с content fragment данными</a:t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51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b="1" sz="4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51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51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51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51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52"/>
          <p:cNvSpPr txBox="1"/>
          <p:nvPr>
            <p:ph idx="4294967295" type="title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</a:t>
            </a:r>
            <a:r>
              <a:rPr lang="ru" sz="5000">
                <a:solidFill>
                  <a:schemeClr val="lt1"/>
                </a:solidFill>
              </a:rPr>
              <a:t>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82" name="Google Shape;282;p52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53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/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/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/>
              <a:t>Защита проекта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/>
              <a:t>Тема: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7"/>
          <p:cNvSpPr txBox="1"/>
          <p:nvPr/>
        </p:nvSpPr>
        <p:spPr>
          <a:xfrm>
            <a:off x="33660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Сергей Игнатов</a:t>
            </a:r>
            <a:endParaRPr b="1" sz="230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37"/>
          <p:cNvSpPr txBox="1"/>
          <p:nvPr/>
        </p:nvSpPr>
        <p:spPr>
          <a:xfrm>
            <a:off x="3366075" y="2893375"/>
            <a:ext cx="4603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 Medium"/>
                <a:ea typeface="Roboto Medium"/>
                <a:cs typeface="Roboto Medium"/>
                <a:sym typeface="Roboto Medium"/>
              </a:rPr>
              <a:t>Ведущий разработчик баз данных концерна Русэлпром</a:t>
            </a:r>
            <a:endParaRPr sz="13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66" name="Google Shape;16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900" y="1961175"/>
            <a:ext cx="1854201" cy="218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/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3F299A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3F299A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3F299A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3F299A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b="1" lang="ru" sz="300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b="1" lang="ru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b="1" sz="3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/>
        </p:nvGraphicFramePr>
        <p:xfrm>
          <a:off x="888350" y="2767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{FE620E48-2994-4F39-B0CD-22D388D7E63F}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Подготовить xml-данные для тестирования и загрузить их в </a:t>
                      </a: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MS SQL Server (дальше буду сокращать: MSSQL) и в PostgreSQL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Провести десериализацию xml-данных в MSSQL и в PostgreSQL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Сопоставить время, затраченное на десериализацию в PostgreSQL с временем в MSSQL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Выявить нюансы десериализации в PostgreSQL (если они есть)</a:t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952500" y="1148475"/>
            <a:ext cx="6705900" cy="105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</a:t>
            </a:r>
            <a:endParaRPr sz="15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протестировать десериализацию xml-данных в PostgreSQL, выяснить какие аппаратные ресурсы для этого потребуется, и какое время будет потрачено в сравнении с MS SQL Server</a:t>
            </a:r>
            <a:endParaRPr sz="15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0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graphicFrame>
        <p:nvGraphicFramePr>
          <p:cNvPr id="193" name="Google Shape;193;p40"/>
          <p:cNvGraphicFramePr/>
          <p:nvPr/>
        </p:nvGraphicFramePr>
        <p:xfrm>
          <a:off x="952500" y="1897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{FE620E48-2994-4F39-B0CD-22D388D7E63F}</a:tableStyleId>
              </a:tblPr>
              <a:tblGrid>
                <a:gridCol w="521225"/>
                <a:gridCol w="71882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Hyper-V Server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MS Windows 10, </a:t>
                      </a:r>
                      <a:r>
                        <a:rPr lang="ru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MS SQL Server 2014, SQL Server Management Studio 21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Debian 12, </a:t>
                      </a:r>
                      <a:r>
                        <a:rPr lang="ru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PostgreSQL 17, DBeaver 25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Штатные средства мониторинга ресурсов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Почему именно xml?</a:t>
            </a:r>
            <a:endParaRPr/>
          </a:p>
        </p:txBody>
      </p:sp>
      <p:sp>
        <p:nvSpPr>
          <p:cNvPr id="199" name="Google Shape;199;p41"/>
          <p:cNvSpPr txBox="1"/>
          <p:nvPr>
            <p:ph idx="1" type="body"/>
          </p:nvPr>
        </p:nvSpPr>
        <p:spPr>
          <a:xfrm>
            <a:off x="500550" y="1426475"/>
            <a:ext cx="8520600" cy="34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	В концерне с 30-летней историей IT и огромной средой интеграции информационных систем, именно XML является базовым форматом. Да, DBF уже практически исчез, а JSON набирает силу. Но, при сохранении, MS SQL Server 2014, Oracle 9.2, 1C 7.7, Microsoft Dynamics CRM 2011, PTC Windchill PDM и прочих “старичков”, альтернативы XML по гибкости и универсальности промежуточных данных нет. Более того, даже при переезде, например, на 1С 8.3, проще сохранить предыдущий формат обмена, чем переписывать всю систему интеграции.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2"/>
          <p:cNvSpPr txBox="1"/>
          <p:nvPr>
            <p:ph type="title"/>
          </p:nvPr>
        </p:nvSpPr>
        <p:spPr>
          <a:xfrm>
            <a:off x="500550" y="330724"/>
            <a:ext cx="8520600" cy="6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Варианты обмена данными</a:t>
            </a:r>
            <a:endParaRPr/>
          </a:p>
        </p:txBody>
      </p:sp>
      <p:sp>
        <p:nvSpPr>
          <p:cNvPr id="205" name="Google Shape;205;p42"/>
          <p:cNvSpPr txBox="1"/>
          <p:nvPr>
            <p:ph idx="1" type="body"/>
          </p:nvPr>
        </p:nvSpPr>
        <p:spPr>
          <a:xfrm>
            <a:off x="500550" y="1127075"/>
            <a:ext cx="8520600" cy="38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При обмене данными между системами, обычно встречаются два варианта: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</a:pPr>
            <a:r>
              <a:rPr lang="ru"/>
              <a:t>сильно связанная система,</a:t>
            </a:r>
            <a:endParaRPr/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когда система </a:t>
            </a:r>
            <a:r>
              <a:rPr b="1" lang="ru"/>
              <a:t>B</a:t>
            </a:r>
            <a:r>
              <a:rPr lang="ru"/>
              <a:t> забирает данные из системы </a:t>
            </a:r>
            <a:r>
              <a:rPr b="1" lang="ru"/>
              <a:t>A</a:t>
            </a:r>
            <a:r>
              <a:rPr lang="ru"/>
              <a:t> напрямую;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</a:pPr>
            <a:r>
              <a:rPr lang="ru"/>
              <a:t>слабо связанная система,</a:t>
            </a:r>
            <a:endParaRPr/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когда между получателем </a:t>
            </a:r>
            <a:r>
              <a:rPr b="1" lang="ru"/>
              <a:t>B</a:t>
            </a:r>
            <a:r>
              <a:rPr lang="ru"/>
              <a:t> и источником </a:t>
            </a:r>
            <a:r>
              <a:rPr b="1" lang="ru"/>
              <a:t>A</a:t>
            </a:r>
            <a:r>
              <a:rPr lang="ru"/>
              <a:t> определён промежуточный формат, в нашем случае это xml; при этом сама передача xml от </a:t>
            </a:r>
            <a:r>
              <a:rPr b="1" lang="ru"/>
              <a:t>A</a:t>
            </a:r>
            <a:r>
              <a:rPr lang="ru"/>
              <a:t> к </a:t>
            </a:r>
            <a:r>
              <a:rPr b="1" lang="ru"/>
              <a:t>B</a:t>
            </a:r>
            <a:r>
              <a:rPr lang="ru"/>
              <a:t> возможна множеством различных способов (вручную через файл и нажатием кнопочек, роботом через брокер сообщений и т.д.)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Хотя xml является тяжеловесным форматом, он вполне годится не только для текущего процесса обмена новостями, но и для начальной инициализации данными (справочники, журналы прошлых периодов).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3"/>
          <p:cNvSpPr txBox="1"/>
          <p:nvPr>
            <p:ph type="title"/>
          </p:nvPr>
        </p:nvSpPr>
        <p:spPr>
          <a:xfrm>
            <a:off x="500550" y="330725"/>
            <a:ext cx="8520600" cy="7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Формат тестовых данных</a:t>
            </a:r>
            <a:endParaRPr/>
          </a:p>
        </p:txBody>
      </p:sp>
      <p:sp>
        <p:nvSpPr>
          <p:cNvPr id="211" name="Google Shape;211;p43"/>
          <p:cNvSpPr txBox="1"/>
          <p:nvPr>
            <p:ph idx="1" type="body"/>
          </p:nvPr>
        </p:nvSpPr>
        <p:spPr>
          <a:xfrm>
            <a:off x="500550" y="998750"/>
            <a:ext cx="3672000" cy="38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Для примера начальной инициализации справочника, сформируем xml </a:t>
            </a:r>
            <a:r>
              <a:rPr i="1" lang="ru"/>
              <a:t>справочника номенклатуры</a:t>
            </a:r>
            <a:r>
              <a:rPr lang="ru"/>
              <a:t> - </a:t>
            </a:r>
            <a:r>
              <a:rPr lang="ru"/>
              <a:t>254_898</a:t>
            </a:r>
            <a:r>
              <a:rPr lang="ru"/>
              <a:t> записей. Чтобы файл имел минимальный размер, значение полей выведем в атрибуты, а имена колонок пусть будут в кириллице, как это любят программисты 1С…    )))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Пример данных приведён справа. Итоговый файл имеет размер - 63.8 MB</a:t>
            </a:r>
            <a:endParaRPr/>
          </a:p>
        </p:txBody>
      </p:sp>
      <p:sp>
        <p:nvSpPr>
          <p:cNvPr id="212" name="Google Shape;212;p43"/>
          <p:cNvSpPr txBox="1"/>
          <p:nvPr>
            <p:ph idx="4294967295" type="subTitle"/>
          </p:nvPr>
        </p:nvSpPr>
        <p:spPr>
          <a:xfrm>
            <a:off x="4311550" y="998750"/>
            <a:ext cx="4619400" cy="39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&lt;Сообщение</a:t>
            </a:r>
            <a:endParaRPr sz="11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    Источник="Ruselprom.Branch.Otus"</a:t>
            </a:r>
            <a:endParaRPr sz="11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    Агент="Филиал Русэлпром - Отус"</a:t>
            </a:r>
            <a:endParaRPr sz="11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    ВерсияАгента="1"</a:t>
            </a:r>
            <a:endParaRPr sz="11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    Количество="254898"&gt;</a:t>
            </a:r>
            <a:endParaRPr sz="11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  &lt;Номенклатура</a:t>
            </a:r>
            <a:endParaRPr sz="11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    Группа="-"</a:t>
            </a:r>
            <a:endParaRPr sz="11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    Подгруппа="-"</a:t>
            </a:r>
            <a:endParaRPr sz="11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    Код="0"</a:t>
            </a:r>
            <a:endParaRPr sz="11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    Наименование="-"</a:t>
            </a:r>
            <a:endParaRPr sz="11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    ЕдИзмБазовая="шт" /&gt;</a:t>
            </a:r>
            <a:endParaRPr sz="11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  &lt;Номенклатура</a:t>
            </a:r>
            <a:endParaRPr sz="11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    Группа="Электродвигатель (низковольтный)"</a:t>
            </a:r>
            <a:endParaRPr sz="11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    Подгруппа="Электродвигатель ВЭМЗ"</a:t>
            </a:r>
            <a:endParaRPr sz="11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    Код="13"</a:t>
            </a:r>
            <a:endParaRPr sz="11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    Наименование="4АМИ180М6У3 IМ1081 220/380В К3-1"</a:t>
            </a:r>
            <a:endParaRPr sz="11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    ЕдИзмБазовая="шт"</a:t>
            </a:r>
            <a:endParaRPr sz="11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    Чертёж="ИАФШ 5262220640103" /&gt;</a:t>
            </a:r>
            <a:endParaRPr sz="11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  …</a:t>
            </a:r>
            <a:endParaRPr sz="11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&lt;/Сообщение&gt;</a:t>
            </a: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